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</p:sldMasterIdLst>
  <p:notesMasterIdLst>
    <p:notesMasterId r:id="rId12"/>
  </p:notesMasterIdLst>
  <p:sldIdLst>
    <p:sldId id="256" r:id="rId3"/>
    <p:sldId id="257" r:id="rId4"/>
    <p:sldId id="258" r:id="rId5"/>
    <p:sldId id="259" r:id="rId6"/>
    <p:sldId id="260" r:id="rId7"/>
    <p:sldId id="261" r:id="rId8"/>
    <p:sldId id="263" r:id="rId9"/>
    <p:sldId id="264" r:id="rId10"/>
    <p:sldId id="265" r:id="rId11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89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4400" b="0" strike="noStrike" spc="-1">
                <a:solidFill>
                  <a:srgbClr val="000000"/>
                </a:solidFill>
                <a:latin typeface="Arial"/>
              </a:rPr>
              <a:t>Для перемещения страницы щёлкните мышью</a:t>
            </a: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-216000">
              <a:buNone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Для правки формата примечаний щёлкните мышью</a:t>
            </a:r>
          </a:p>
        </p:txBody>
      </p:sp>
      <p:sp>
        <p:nvSpPr>
          <p:cNvPr id="1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Times New Roman"/>
              </a:rPr>
              <a:t>&lt;верхний колонтитул&gt;</a:t>
            </a:r>
          </a:p>
        </p:txBody>
      </p:sp>
      <p:sp>
        <p:nvSpPr>
          <p:cNvPr id="11" name="PlaceHolder 4"/>
          <p:cNvSpPr>
            <a:spLocks noGrp="1"/>
          </p:cNvSpPr>
          <p:nvPr>
            <p:ph type="dt" idx="3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Times New Roman"/>
              </a:rPr>
              <a:t>&lt;дата/время&gt;</a:t>
            </a:r>
          </a:p>
        </p:txBody>
      </p:sp>
      <p:sp>
        <p:nvSpPr>
          <p:cNvPr id="12" name="PlaceHolder 5"/>
          <p:cNvSpPr>
            <a:spLocks noGrp="1"/>
          </p:cNvSpPr>
          <p:nvPr>
            <p:ph type="ft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</a:p>
        </p:txBody>
      </p:sp>
      <p:sp>
        <p:nvSpPr>
          <p:cNvPr id="13" name="PlaceHolder 6"/>
          <p:cNvSpPr>
            <a:spLocks noGrp="1"/>
          </p:cNvSpPr>
          <p:nvPr>
            <p:ph type="sldNum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888980B3-C7F1-4B8B-AD80-16C2E502DEB0}" type="slidenum">
              <a:rPr lang="ru-RU" sz="1400" b="0" strike="noStrike" spc="-1">
                <a:solidFill>
                  <a:srgbClr val="000000"/>
                </a:solidFill>
                <a:latin typeface="Times New Roman"/>
              </a:rPr>
              <a:t>‹#›</a:t>
            </a:fld>
            <a:endParaRPr lang="ru-RU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tIns="-44640" rIns="90000" bIns="-44640" anchor="t">
            <a:noAutofit/>
          </a:bodyPr>
          <a:lstStyle/>
          <a:p>
            <a:pPr marL="216000" indent="-216000">
              <a:buNone/>
            </a:pP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sldNum" idx="16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tIns="-44640" rIns="9000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8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48B71E21-ED8C-4A64-A864-BEA44337D8E4}" type="slidenum">
              <a:rPr lang="en-US" sz="1800" b="0" strike="noStrike" spc="-1">
                <a:solidFill>
                  <a:schemeClr val="dk1"/>
                </a:solidFill>
                <a:latin typeface="+mn-lt"/>
                <a:ea typeface="+mn-ea"/>
              </a:rPr>
              <a:t>1</a:t>
            </a:fld>
            <a:endParaRPr lang="ru-RU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tIns="-44640" rIns="90000" bIns="-44640" anchor="t">
            <a:noAutofit/>
          </a:bodyPr>
          <a:lstStyle/>
          <a:p>
            <a:pPr marL="216000" indent="-216000">
              <a:buNone/>
            </a:pP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sldNum" idx="17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tIns="-44640" rIns="9000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8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BAC61989-E288-4F15-A8CA-9D830FB87B67}" type="slidenum">
              <a:rPr lang="en-US" sz="1800" b="0" strike="noStrike" spc="-1">
                <a:solidFill>
                  <a:schemeClr val="dk1"/>
                </a:solidFill>
                <a:latin typeface="+mn-lt"/>
                <a:ea typeface="+mn-ea"/>
              </a:rPr>
              <a:t>2</a:t>
            </a:fld>
            <a:endParaRPr lang="ru-RU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tIns="-44640" rIns="90000" bIns="-44640" anchor="t">
            <a:noAutofit/>
          </a:bodyPr>
          <a:lstStyle/>
          <a:p>
            <a:pPr marL="216000" indent="-216000">
              <a:buNone/>
            </a:pP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sldNum" idx="18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tIns="-44640" rIns="9000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8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96B32368-25C4-41A5-8444-0148C2716213}" type="slidenum">
              <a:rPr lang="en-US" sz="1800" b="0" strike="noStrike" spc="-1">
                <a:solidFill>
                  <a:schemeClr val="dk1"/>
                </a:solidFill>
                <a:latin typeface="+mn-lt"/>
                <a:ea typeface="+mn-ea"/>
              </a:rPr>
              <a:t>3</a:t>
            </a:fld>
            <a:endParaRPr lang="ru-RU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tIns="-44640" rIns="90000" bIns="-44640" anchor="t">
            <a:noAutofit/>
          </a:bodyPr>
          <a:lstStyle/>
          <a:p>
            <a:pPr marL="216000" indent="-216000">
              <a:buNone/>
            </a:pP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sldNum" idx="19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tIns="-44640" rIns="9000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8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FBA48D42-EDFD-4E2A-A430-861A76E1C85C}" type="slidenum">
              <a:rPr lang="en-US" sz="1800" b="0" strike="noStrike" spc="-1">
                <a:solidFill>
                  <a:schemeClr val="dk1"/>
                </a:solidFill>
                <a:latin typeface="+mn-lt"/>
                <a:ea typeface="+mn-ea"/>
              </a:rPr>
              <a:t>4</a:t>
            </a:fld>
            <a:endParaRPr lang="ru-RU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tIns="-44640" rIns="90000" bIns="-44640" anchor="t">
            <a:noAutofit/>
          </a:bodyPr>
          <a:lstStyle/>
          <a:p>
            <a:pPr marL="216000" indent="-216000">
              <a:buNone/>
            </a:pP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sldNum" idx="20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tIns="-44640" rIns="9000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8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4802CEE3-8ADE-4B46-8B1D-D5438E4BC65E}" type="slidenum">
              <a:rPr lang="en-US" sz="1800" b="0" strike="noStrike" spc="-1">
                <a:solidFill>
                  <a:schemeClr val="dk1"/>
                </a:solidFill>
                <a:latin typeface="+mn-lt"/>
                <a:ea typeface="+mn-ea"/>
              </a:rPr>
              <a:t>5</a:t>
            </a:fld>
            <a:endParaRPr lang="ru-RU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tIns="-44640" rIns="90000" bIns="-44640" anchor="t">
            <a:noAutofit/>
          </a:bodyPr>
          <a:lstStyle/>
          <a:p>
            <a:pPr marL="216000" indent="-216000">
              <a:buNone/>
            </a:pP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sldNum" idx="21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tIns="-44640" rIns="9000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8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B766469F-AC0D-4742-B3BD-138E797B9776}" type="slidenum">
              <a:rPr lang="en-US" sz="1800" b="0" strike="noStrike" spc="-1">
                <a:solidFill>
                  <a:schemeClr val="dk1"/>
                </a:solidFill>
                <a:latin typeface="+mn-lt"/>
                <a:ea typeface="+mn-ea"/>
              </a:rPr>
              <a:t>6</a:t>
            </a:fld>
            <a:endParaRPr lang="ru-RU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tIns="-44640" rIns="90000" bIns="-44640" anchor="t">
            <a:noAutofit/>
          </a:bodyPr>
          <a:lstStyle/>
          <a:p>
            <a:pPr marL="216000" indent="-216000">
              <a:buNone/>
            </a:pP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sldNum" idx="23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tIns="-44640" rIns="9000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8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FB0CB240-110B-4FD7-9A06-28F987BB0A00}" type="slidenum">
              <a:rPr lang="en-US" sz="1800" b="0" strike="noStrike" spc="-1">
                <a:solidFill>
                  <a:schemeClr val="dk1"/>
                </a:solidFill>
                <a:latin typeface="+mn-lt"/>
                <a:ea typeface="+mn-ea"/>
              </a:rPr>
              <a:t>7</a:t>
            </a:fld>
            <a:endParaRPr lang="ru-RU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tIns="-44640" rIns="90000" bIns="-44640" anchor="t">
            <a:noAutofit/>
          </a:bodyPr>
          <a:lstStyle/>
          <a:p>
            <a:pPr marL="216000" indent="-216000">
              <a:buNone/>
            </a:pP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sldNum" idx="24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tIns="-44640" rIns="9000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8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2420311E-EB35-4560-9BE2-E200EB162DC2}" type="slidenum">
              <a:rPr lang="en-US" sz="1800" b="0" strike="noStrike" spc="-1">
                <a:solidFill>
                  <a:schemeClr val="dk1"/>
                </a:solidFill>
                <a:latin typeface="+mn-lt"/>
                <a:ea typeface="+mn-ea"/>
              </a:rPr>
              <a:t>8</a:t>
            </a:fld>
            <a:endParaRPr lang="ru-RU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tIns="-45000" rIns="90000" bIns="-45000" anchor="t">
            <a:noAutofit/>
          </a:bodyPr>
          <a:lstStyle/>
          <a:p>
            <a:pPr marL="216000" indent="-216000">
              <a:buNone/>
            </a:pP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sldNum" idx="25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tIns="-45000" rIns="90000" bIns="-4500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8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D7FDD476-28F2-4A83-826E-9685FC5C46ED}" type="slidenum">
              <a:rPr lang="en-US" sz="1800" b="0" strike="noStrike" spc="-1">
                <a:solidFill>
                  <a:schemeClr val="dk1"/>
                </a:solidFill>
                <a:latin typeface="+mn-lt"/>
                <a:ea typeface="+mn-ea"/>
              </a:rPr>
              <a:t>9</a:t>
            </a:fld>
            <a:endParaRPr lang="ru-RU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006414A5-911B-40BC-9371-00B7E20EAC74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Обыч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BFE9078C-201A-40E8-9090-7FAFDB530387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ru-RU" sz="1800" b="0" strike="noStrike" spc="-1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4" name="PlaceHolder 2"/>
          <p:cNvSpPr>
            <a:spLocks noGrp="1"/>
          </p:cNvSpPr>
          <p:nvPr>
            <p:ph type="sldNum" idx="1"/>
          </p:nvPr>
        </p:nvSpPr>
        <p:spPr>
          <a:xfrm>
            <a:off x="8732520" y="483480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fld id="{5823D34C-744C-4105-AF15-EC75F2420C4F}" type="slidenum">
              <a:rPr lang="en-US" sz="1200" b="0" strike="noStrike" spc="-1">
                <a:solidFill>
                  <a:schemeClr val="dk1"/>
                </a:solidFill>
                <a:latin typeface="Arial"/>
                <a:ea typeface="Arial"/>
              </a:rPr>
              <a:t>‹#›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sldNum" idx="2"/>
          </p:nvPr>
        </p:nvSpPr>
        <p:spPr>
          <a:xfrm>
            <a:off x="8732520" y="483480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fld id="{21AC7645-3534-4EE8-B0E5-B8653338C016}" type="slidenum">
              <a:rPr lang="en-US" sz="1200" b="0" strike="noStrike" spc="-1">
                <a:solidFill>
                  <a:schemeClr val="dk1"/>
                </a:solidFill>
                <a:latin typeface="Arial"/>
                <a:ea typeface="Arial"/>
              </a:rPr>
              <a:t>‹#›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7" name="PlaceHolder 3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6.png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13" Type="http://schemas.openxmlformats.org/officeDocument/2006/relationships/image" Target="../media/image22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svg"/><Relationship Id="rId11" Type="http://schemas.openxmlformats.org/officeDocument/2006/relationships/image" Target="../media/image1.pn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6.png"/><Relationship Id="rId4" Type="http://schemas.openxmlformats.org/officeDocument/2006/relationships/image" Target="../media/image4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6.png"/><Relationship Id="rId4" Type="http://schemas.openxmlformats.org/officeDocument/2006/relationships/image" Target="../media/image4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peg"/><Relationship Id="rId5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3E719B"/>
            </a:gs>
            <a:gs pos="100000">
              <a:srgbClr val="286FE5"/>
            </a:gs>
          </a:gsLst>
          <a:lin ang="135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White_pixel_logoFTC.png 1" descr="preencoded.png"/>
          <p:cNvPicPr/>
          <p:nvPr/>
        </p:nvPicPr>
        <p:blipFill>
          <a:blip r:embed="rId3"/>
          <a:stretch/>
        </p:blipFill>
        <p:spPr>
          <a:xfrm>
            <a:off x="686520" y="9117360"/>
            <a:ext cx="1542240" cy="551880"/>
          </a:xfrm>
          <a:prstGeom prst="rect">
            <a:avLst/>
          </a:prstGeom>
          <a:ln w="0">
            <a:noFill/>
          </a:ln>
        </p:spPr>
      </p:pic>
      <p:pic>
        <p:nvPicPr>
          <p:cNvPr id="15" name="Logo 1" descr="preencoded.png"/>
          <p:cNvPicPr/>
          <p:nvPr/>
        </p:nvPicPr>
        <p:blipFill>
          <a:blip r:embed="rId4"/>
          <a:stretch/>
        </p:blipFill>
        <p:spPr>
          <a:xfrm>
            <a:off x="9384840" y="1333440"/>
            <a:ext cx="8421480" cy="7428960"/>
          </a:xfrm>
          <a:prstGeom prst="rect">
            <a:avLst/>
          </a:prstGeom>
          <a:ln w="0">
            <a:noFill/>
          </a:ln>
        </p:spPr>
      </p:pic>
      <p:sp>
        <p:nvSpPr>
          <p:cNvPr id="16" name="Text 12"/>
          <p:cNvSpPr/>
          <p:nvPr/>
        </p:nvSpPr>
        <p:spPr>
          <a:xfrm>
            <a:off x="702000" y="2022840"/>
            <a:ext cx="8804520" cy="2460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defTabSz="914400">
              <a:lnSpc>
                <a:spcPct val="150000"/>
              </a:lnSpc>
              <a:tabLst>
                <a:tab pos="0" algn="l"/>
              </a:tabLst>
            </a:pPr>
            <a:r>
              <a:rPr lang="ru-RU" sz="4000" b="1" strike="noStrike" spc="-1" dirty="0">
                <a:solidFill>
                  <a:srgbClr val="FFFFFF"/>
                </a:solidFill>
                <a:latin typeface="Calibri"/>
                <a:ea typeface="Nunito Bold"/>
              </a:rPr>
              <a:t>Создание системы для обнаружения касок на фото для анализа охраны труда на предприятиях</a:t>
            </a:r>
            <a:endParaRPr lang="ru-RU" sz="4000" b="0" strike="noStrike" spc="-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" name="PlaceHolder 1"/>
          <p:cNvSpPr>
            <a:spLocks noGrp="1"/>
          </p:cNvSpPr>
          <p:nvPr>
            <p:ph type="sldNum" idx="6"/>
          </p:nvPr>
        </p:nvSpPr>
        <p:spPr>
          <a:xfrm>
            <a:off x="17556480" y="966996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fld id="{6EB4C79B-0820-4853-B5E0-837634F8DDAD}" type="slidenum">
              <a:rPr lang="en-US" sz="1200" b="0" strike="noStrike" spc="-1">
                <a:solidFill>
                  <a:schemeClr val="dk1"/>
                </a:solidFill>
                <a:latin typeface="Arial"/>
                <a:ea typeface="Arial"/>
              </a:rPr>
              <a:t>1</a:t>
            </a:fld>
            <a:endParaRPr lang="ru-RU" sz="1200" b="0" strike="noStrike" spc="-1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8" name="TextBox 1"/>
          <p:cNvSpPr/>
          <p:nvPr/>
        </p:nvSpPr>
        <p:spPr>
          <a:xfrm>
            <a:off x="686520" y="6608880"/>
            <a:ext cx="9178560" cy="1726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12000"/>
              </a:lnSpc>
              <a:tabLst>
                <a:tab pos="0" algn="l"/>
              </a:tabLst>
            </a:pPr>
            <a:r>
              <a:rPr lang="ru-RU" sz="2400" b="1" strike="noStrike" spc="-1" dirty="0">
                <a:solidFill>
                  <a:schemeClr val="lt1"/>
                </a:solidFill>
                <a:latin typeface="Calibri"/>
                <a:ea typeface="Calibri"/>
              </a:rPr>
              <a:t>Работу выполнил</a:t>
            </a:r>
            <a:r>
              <a:rPr lang="en-US" sz="2400" b="1" strike="noStrike" spc="-1" dirty="0">
                <a:solidFill>
                  <a:schemeClr val="lt1"/>
                </a:solidFill>
                <a:latin typeface="Calibri"/>
                <a:ea typeface="Calibri"/>
              </a:rPr>
              <a:t>:</a:t>
            </a:r>
            <a:endParaRPr lang="ru-RU" sz="2400" b="0" strike="noStrike" spc="-1" dirty="0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tabLst>
                <a:tab pos="0" algn="l"/>
              </a:tabLst>
            </a:pPr>
            <a:r>
              <a:rPr lang="ru-RU" sz="2400" b="1" strike="noStrike" spc="-1" dirty="0">
                <a:solidFill>
                  <a:schemeClr val="lt1"/>
                </a:solidFill>
                <a:latin typeface="Calibri"/>
                <a:ea typeface="Calibri"/>
              </a:rPr>
              <a:t>Студент 4 курса</a:t>
            </a:r>
            <a:endParaRPr lang="ru-RU" sz="2400" b="0" strike="noStrike" spc="-1" dirty="0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tabLst>
                <a:tab pos="0" algn="l"/>
              </a:tabLst>
            </a:pPr>
            <a:r>
              <a:rPr lang="ru-RU" sz="2400" b="1" strike="noStrike" spc="-1" dirty="0">
                <a:solidFill>
                  <a:schemeClr val="lt1"/>
                </a:solidFill>
                <a:latin typeface="Calibri"/>
                <a:ea typeface="Calibri"/>
              </a:rPr>
              <a:t>Группы ИСП-22</a:t>
            </a:r>
            <a:endParaRPr lang="ru-RU" sz="2400" b="0" strike="noStrike" spc="-1" dirty="0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tabLst>
                <a:tab pos="0" algn="l"/>
              </a:tabLst>
            </a:pPr>
            <a:r>
              <a:rPr lang="ru-RU" sz="2400" b="1" spc="-1" dirty="0">
                <a:solidFill>
                  <a:schemeClr val="lt1"/>
                </a:solidFill>
                <a:latin typeface="Calibri"/>
                <a:ea typeface="Calibri"/>
              </a:rPr>
              <a:t>Салимов Динислам             </a:t>
            </a:r>
            <a:r>
              <a:rPr lang="ru-RU" sz="2400" b="1" strike="noStrike" spc="-1" dirty="0">
                <a:solidFill>
                  <a:schemeClr val="lt1"/>
                </a:solidFill>
                <a:latin typeface="Calibri"/>
                <a:ea typeface="Calibri"/>
              </a:rPr>
              <a:t>                                                         2025г</a:t>
            </a:r>
            <a:endParaRPr lang="ru-RU" sz="2400" b="0" strike="noStrike" spc="-1" dirty="0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3E719B"/>
            </a:gs>
            <a:gs pos="100000">
              <a:srgbClr val="286FE5"/>
            </a:gs>
          </a:gsLst>
          <a:lin ang="135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default_name 1"/>
          <p:cNvSpPr/>
          <p:nvPr/>
        </p:nvSpPr>
        <p:spPr>
          <a:xfrm>
            <a:off x="714240" y="714240"/>
            <a:ext cx="5642280" cy="81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-US" sz="5400" b="0" strike="noStrike" spc="-1">
                <a:solidFill>
                  <a:srgbClr val="FFFFFF"/>
                </a:solidFill>
                <a:latin typeface="Nunito ExtraBold"/>
                <a:ea typeface="Nunito ExtraBold"/>
              </a:rPr>
              <a:t>Проблема</a:t>
            </a:r>
            <a:endParaRPr lang="ru-RU" sz="5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" name="PlaceHolder 1"/>
          <p:cNvSpPr>
            <a:spLocks noGrp="1"/>
          </p:cNvSpPr>
          <p:nvPr>
            <p:ph type="sldNum" idx="7"/>
          </p:nvPr>
        </p:nvSpPr>
        <p:spPr>
          <a:xfrm>
            <a:off x="17465040" y="966996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fld id="{3AAAC401-32A3-4BBB-A8F3-2D52E4F5D562}" type="slidenum">
              <a:rPr lang="en-US" sz="1200" b="0" strike="noStrike" spc="-1">
                <a:solidFill>
                  <a:schemeClr val="dk1"/>
                </a:solidFill>
                <a:latin typeface="Arial"/>
                <a:ea typeface="Arial"/>
              </a:rPr>
              <a:t>2</a:t>
            </a:fld>
            <a:endParaRPr lang="ru-RU" sz="1200" b="0" strike="noStrike" spc="-1">
              <a:solidFill>
                <a:srgbClr val="FFFFFF"/>
              </a:solidFill>
              <a:latin typeface="Times New Roman"/>
            </a:endParaRPr>
          </a:p>
        </p:txBody>
      </p:sp>
      <p:pic>
        <p:nvPicPr>
          <p:cNvPr id="21" name="White_pixel_logoFTC.png 2" descr="preencoded.png"/>
          <p:cNvPicPr/>
          <p:nvPr/>
        </p:nvPicPr>
        <p:blipFill>
          <a:blip r:embed="rId3"/>
          <a:stretch/>
        </p:blipFill>
        <p:spPr>
          <a:xfrm>
            <a:off x="714240" y="9020160"/>
            <a:ext cx="1542240" cy="551880"/>
          </a:xfrm>
          <a:prstGeom prst="rect">
            <a:avLst/>
          </a:prstGeom>
          <a:ln w="0">
            <a:noFill/>
          </a:ln>
        </p:spPr>
      </p:pic>
      <p:pic>
        <p:nvPicPr>
          <p:cNvPr id="22" name="Рисунок 1"/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>
          <a:xfrm>
            <a:off x="9325080" y="2019240"/>
            <a:ext cx="8247960" cy="6516000"/>
          </a:xfrm>
          <a:prstGeom prst="rect">
            <a:avLst/>
          </a:prstGeom>
          <a:ln w="0">
            <a:noFill/>
          </a:ln>
          <a:effectLst>
            <a:outerShdw blurRad="317520" dist="100805" dir="2700000" rotWithShape="0">
              <a:srgbClr val="000000">
                <a:alpha val="40000"/>
              </a:srgbClr>
            </a:outerShdw>
          </a:effectLst>
        </p:spPr>
      </p:pic>
      <p:pic>
        <p:nvPicPr>
          <p:cNvPr id="23" name="Рисунок 2"/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>
          <a:xfrm>
            <a:off x="714240" y="2019240"/>
            <a:ext cx="8247960" cy="6516000"/>
          </a:xfrm>
          <a:prstGeom prst="rect">
            <a:avLst/>
          </a:prstGeom>
          <a:ln w="0">
            <a:noFill/>
          </a:ln>
          <a:effectLst>
            <a:outerShdw blurRad="317520" dist="100805" dir="2700000" rotWithShape="0">
              <a:srgbClr val="000000">
                <a:alpha val="40000"/>
              </a:srgbClr>
            </a:outerShdw>
          </a:effectLst>
        </p:spPr>
      </p:pic>
      <p:sp>
        <p:nvSpPr>
          <p:cNvPr id="24" name="Text 13"/>
          <p:cNvSpPr/>
          <p:nvPr/>
        </p:nvSpPr>
        <p:spPr>
          <a:xfrm>
            <a:off x="1048680" y="2214693"/>
            <a:ext cx="7066800" cy="5333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pos="0" algn="l"/>
              </a:tabLst>
            </a:pPr>
            <a:r>
              <a:rPr lang="ru-RU" sz="2000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Частые причины травм на предприятиях</a:t>
            </a:r>
            <a:r>
              <a:rPr lang="en-US" sz="20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:</a:t>
            </a:r>
            <a:endParaRPr lang="ru-RU" sz="2000" b="0" strike="noStrike" spc="-1" dirty="0">
              <a:solidFill>
                <a:srgbClr val="FFFFFF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ru-RU" sz="20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Неправильное использование средств индивидуальной защиты</a:t>
            </a:r>
            <a:endParaRPr lang="ru-RU" sz="2000" b="0" strike="noStrike" spc="-1" dirty="0">
              <a:solidFill>
                <a:srgbClr val="FFFFFF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ru-RU" sz="20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Халатное отношения к безопасности рабочих</a:t>
            </a:r>
            <a:endParaRPr lang="ru-RU" sz="2000" b="0" strike="noStrike" spc="-1" dirty="0">
              <a:solidFill>
                <a:srgbClr val="FFFFFF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ru-RU" sz="20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Нарушение правил эксплуатации оборудования</a:t>
            </a:r>
            <a:endParaRPr lang="ru-RU" sz="2000" b="0" strike="noStrike" spc="-1" dirty="0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pos="0" algn="l"/>
              </a:tabLst>
            </a:pPr>
            <a:endParaRPr lang="ru-RU" sz="1200" b="0" strike="noStrike" spc="-1" dirty="0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pos="0" algn="l"/>
              </a:tabLst>
            </a:pPr>
            <a:r>
              <a:rPr lang="en-US" sz="20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Текущие</a:t>
            </a:r>
            <a:r>
              <a:rPr lang="en-US" sz="20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проблемы</a:t>
            </a:r>
            <a:r>
              <a:rPr lang="en-US" sz="20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:</a:t>
            </a:r>
            <a:endParaRPr lang="ru-RU" sz="2000" b="0" strike="noStrike" spc="-1" dirty="0">
              <a:solidFill>
                <a:srgbClr val="FFFFFF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OpenSymbol"/>
              <a:buAutoNum type="arabicPeriod"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ru-RU" sz="20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Неправильное использование средств индивидуальной защиты </a:t>
            </a:r>
            <a:endParaRPr lang="ru-RU" sz="2000" b="0" strike="noStrike" spc="-1" dirty="0">
              <a:solidFill>
                <a:srgbClr val="FFFFFF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OpenSymbol"/>
              <a:buAutoNum type="arabicPeriod"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ru-RU" sz="20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Халатность специалистов по безопасности</a:t>
            </a:r>
            <a:endParaRPr lang="ru-RU" sz="2000" b="0" strike="noStrike" spc="-1" dirty="0">
              <a:solidFill>
                <a:srgbClr val="FFFFFF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OpenSymbol"/>
              <a:buAutoNum type="arabicPeriod"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ru-RU" sz="20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Халатность рабочих</a:t>
            </a:r>
          </a:p>
        </p:txBody>
      </p:sp>
      <p:pic>
        <p:nvPicPr>
          <p:cNvPr id="3" name="Рисунок 2" descr="Изображение выглядит как небо, человек, одежда, Человеческое лиц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AAEACD06-1CDE-C86A-46AE-39A62E017C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1605" y="2406521"/>
            <a:ext cx="5414910" cy="574143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EEEEEE"/>
            </a:gs>
          </a:gsLst>
          <a:lin ang="135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Рисунок 11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9325080" y="2019240"/>
            <a:ext cx="8247960" cy="6516000"/>
          </a:xfrm>
          <a:prstGeom prst="rect">
            <a:avLst/>
          </a:prstGeom>
          <a:ln w="0">
            <a:noFill/>
          </a:ln>
          <a:effectLst>
            <a:outerShdw blurRad="317520" dist="100805" dir="2700000" rotWithShape="0">
              <a:srgbClr val="000000">
                <a:alpha val="40000"/>
              </a:srgbClr>
            </a:outerShdw>
          </a:effectLst>
        </p:spPr>
      </p:pic>
      <p:pic>
        <p:nvPicPr>
          <p:cNvPr id="27" name="Рисунок 5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714240" y="2019240"/>
            <a:ext cx="8247960" cy="6516000"/>
          </a:xfrm>
          <a:prstGeom prst="rect">
            <a:avLst/>
          </a:prstGeom>
          <a:ln w="0">
            <a:noFill/>
          </a:ln>
          <a:effectLst>
            <a:outerShdw blurRad="317520" dist="100805" dir="2700000" rotWithShape="0">
              <a:srgbClr val="000000">
                <a:alpha val="40000"/>
              </a:srgbClr>
            </a:outerShdw>
          </a:effectLst>
        </p:spPr>
      </p:pic>
      <p:pic>
        <p:nvPicPr>
          <p:cNvPr id="28" name="Black_pixel_logoFTC.png" descr="preencoded.png"/>
          <p:cNvPicPr/>
          <p:nvPr/>
        </p:nvPicPr>
        <p:blipFill>
          <a:blip r:embed="rId5"/>
          <a:stretch/>
        </p:blipFill>
        <p:spPr>
          <a:xfrm>
            <a:off x="714240" y="9020160"/>
            <a:ext cx="1542240" cy="551880"/>
          </a:xfrm>
          <a:prstGeom prst="rect">
            <a:avLst/>
          </a:prstGeom>
          <a:ln w="0">
            <a:noFill/>
          </a:ln>
        </p:spPr>
      </p:pic>
      <p:sp>
        <p:nvSpPr>
          <p:cNvPr id="29" name="default_name"/>
          <p:cNvSpPr/>
          <p:nvPr/>
        </p:nvSpPr>
        <p:spPr>
          <a:xfrm>
            <a:off x="714240" y="714240"/>
            <a:ext cx="6756840" cy="81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-US" sz="5400" b="0" strike="noStrike" spc="-1">
                <a:solidFill>
                  <a:srgbClr val="000000"/>
                </a:solidFill>
                <a:latin typeface="Nunito ExtraBold"/>
                <a:ea typeface="Nunito ExtraBold"/>
              </a:rPr>
              <a:t>Цель и задачи</a:t>
            </a:r>
            <a:endParaRPr lang="ru-RU" sz="5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Text 1"/>
          <p:cNvSpPr/>
          <p:nvPr/>
        </p:nvSpPr>
        <p:spPr>
          <a:xfrm>
            <a:off x="1434960" y="2560680"/>
            <a:ext cx="6680520" cy="5001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pos="0" algn="l"/>
              </a:tabLst>
            </a:pP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Цель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:</a:t>
            </a:r>
            <a:endParaRPr lang="ru-RU" sz="21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pos="0" algn="l"/>
              </a:tabLst>
            </a:pP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Разработка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системы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ru-RU" sz="2100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охраны труда, которая поможет определят используют ли работники СИЗ или нет</a:t>
            </a:r>
            <a:endParaRPr lang="ru-RU" sz="21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pos="0" algn="l"/>
              </a:tabLst>
            </a:pP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Задачи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:</a:t>
            </a:r>
            <a:endParaRPr lang="ru-RU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OpenSymbol"/>
              <a:buAutoNum type="arabicPlain"/>
              <a:tabLst>
                <a:tab pos="0" algn="l"/>
              </a:tabLst>
            </a:pP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Сбор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и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подготовка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данных</a:t>
            </a:r>
            <a:endParaRPr lang="ru-RU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OpenSymbol"/>
              <a:buAutoNum type="arabicPlain"/>
              <a:tabLst>
                <a:tab pos="0" algn="l"/>
              </a:tabLst>
            </a:pP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Построение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модели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endParaRPr lang="ru-RU" sz="2100" b="0" strike="noStrike" spc="-1" dirty="0">
              <a:solidFill>
                <a:srgbClr val="000000"/>
              </a:solidFill>
              <a:latin typeface="Nunito Sans SemiBold"/>
              <a:ea typeface="Nunito Sans SemiBold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OpenSymbol"/>
              <a:buAutoNum type="arabicPlain"/>
              <a:tabLst>
                <a:tab pos="0" algn="l"/>
              </a:tabLst>
            </a:pP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Обучение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и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тестирование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модели</a:t>
            </a:r>
            <a:endParaRPr lang="ru-RU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OpenSymbol"/>
              <a:buAutoNum type="arabicPlain"/>
              <a:tabLst>
                <a:tab pos="0" algn="l"/>
              </a:tabLst>
            </a:pP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Создание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интерфейса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для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использования</a:t>
            </a:r>
            <a:endParaRPr lang="ru-RU" sz="21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1"/>
          <p:cNvSpPr>
            <a:spLocks noGrp="1"/>
          </p:cNvSpPr>
          <p:nvPr>
            <p:ph type="sldNum" idx="8"/>
          </p:nvPr>
        </p:nvSpPr>
        <p:spPr>
          <a:xfrm>
            <a:off x="17465040" y="966996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fld id="{A310D8CA-334F-4D4A-96C2-FCA9D07DDD76}" type="slidenum">
              <a:rPr lang="en-US" sz="1200" b="0" strike="noStrike" spc="-1">
                <a:solidFill>
                  <a:schemeClr val="dk1"/>
                </a:solidFill>
                <a:latin typeface="Arial"/>
                <a:ea typeface="Arial"/>
              </a:rPr>
              <a:t>3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3" name="Рисунок 2" descr="Изображение выглядит как человек, Каска, Человеческое лицо, одежд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D28826B-DD4A-FB25-A895-2E5AE8C356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7766" y="3205263"/>
            <a:ext cx="6182588" cy="414395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3E719B"/>
            </a:gs>
            <a:gs pos="100000">
              <a:srgbClr val="286FE5"/>
            </a:gs>
          </a:gsLst>
          <a:lin ang="135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Рисунок 105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2005920" y="3228480"/>
            <a:ext cx="14628960" cy="2418480"/>
          </a:xfrm>
          <a:prstGeom prst="rect">
            <a:avLst/>
          </a:prstGeom>
          <a:ln w="0">
            <a:noFill/>
          </a:ln>
        </p:spPr>
      </p:pic>
      <p:pic>
        <p:nvPicPr>
          <p:cNvPr id="34" name="Рисунок 74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2005920" y="4618080"/>
            <a:ext cx="14248800" cy="2418480"/>
          </a:xfrm>
          <a:prstGeom prst="rect">
            <a:avLst/>
          </a:prstGeom>
          <a:ln w="0">
            <a:noFill/>
          </a:ln>
        </p:spPr>
      </p:pic>
      <p:pic>
        <p:nvPicPr>
          <p:cNvPr id="35" name="Рисунок 118"/>
          <p:cNvPicPr/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/>
        </p:blipFill>
        <p:spPr>
          <a:xfrm>
            <a:off x="13972680" y="4723200"/>
            <a:ext cx="3599640" cy="1780560"/>
          </a:xfrm>
          <a:prstGeom prst="rect">
            <a:avLst/>
          </a:prstGeom>
          <a:ln w="0">
            <a:noFill/>
          </a:ln>
        </p:spPr>
      </p:pic>
      <p:sp>
        <p:nvSpPr>
          <p:cNvPr id="36" name="TextBox 119"/>
          <p:cNvSpPr/>
          <p:nvPr/>
        </p:nvSpPr>
        <p:spPr>
          <a:xfrm>
            <a:off x="14158080" y="4874400"/>
            <a:ext cx="38232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2400" b="0" strike="noStrike" spc="-1">
                <a:solidFill>
                  <a:schemeClr val="lt1"/>
                </a:solidFill>
                <a:latin typeface="Nunito Sans Bold"/>
                <a:ea typeface="Nunito Sans SemiBold"/>
              </a:rPr>
              <a:t>6</a:t>
            </a:r>
            <a:endParaRPr lang="ru-RU" sz="2400" b="0" strike="noStrike" spc="-1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8" name="Рисунок 121"/>
          <p:cNvPicPr/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/>
        </p:blipFill>
        <p:spPr>
          <a:xfrm>
            <a:off x="7299360" y="4718160"/>
            <a:ext cx="3599640" cy="1780560"/>
          </a:xfrm>
          <a:prstGeom prst="rect">
            <a:avLst/>
          </a:prstGeom>
          <a:ln w="0">
            <a:noFill/>
          </a:ln>
        </p:spPr>
      </p:pic>
      <p:sp>
        <p:nvSpPr>
          <p:cNvPr id="39" name="TextBox 122"/>
          <p:cNvSpPr/>
          <p:nvPr/>
        </p:nvSpPr>
        <p:spPr>
          <a:xfrm>
            <a:off x="7484760" y="4869720"/>
            <a:ext cx="38232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2400" b="0" strike="noStrike" spc="-1">
                <a:solidFill>
                  <a:schemeClr val="lt1"/>
                </a:solidFill>
                <a:latin typeface="Nunito Sans Bold"/>
                <a:ea typeface="Nunito Sans SemiBold"/>
              </a:rPr>
              <a:t>5</a:t>
            </a:r>
            <a:endParaRPr lang="ru-RU" sz="2400" b="0" strike="noStrike" spc="-1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1" name="Рисунок 124"/>
          <p:cNvPicPr/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/>
        </p:blipFill>
        <p:spPr>
          <a:xfrm>
            <a:off x="710280" y="4723200"/>
            <a:ext cx="3599640" cy="1780560"/>
          </a:xfrm>
          <a:prstGeom prst="rect">
            <a:avLst/>
          </a:prstGeom>
          <a:ln w="0">
            <a:noFill/>
          </a:ln>
        </p:spPr>
      </p:pic>
      <p:sp>
        <p:nvSpPr>
          <p:cNvPr id="42" name="TextBox 125"/>
          <p:cNvSpPr/>
          <p:nvPr/>
        </p:nvSpPr>
        <p:spPr>
          <a:xfrm>
            <a:off x="896040" y="4874400"/>
            <a:ext cx="38232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2400" b="0" strike="noStrike" spc="-1">
                <a:solidFill>
                  <a:schemeClr val="lt1"/>
                </a:solidFill>
                <a:latin typeface="Nunito Sans Bold"/>
                <a:ea typeface="Nunito Sans SemiBold"/>
              </a:rPr>
              <a:t>4</a:t>
            </a:r>
            <a:endParaRPr lang="ru-RU" sz="2400" b="0" strike="noStrike" spc="-1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4" name="Рисунок 106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2453040" y="1665720"/>
            <a:ext cx="14628960" cy="2418480"/>
          </a:xfrm>
          <a:prstGeom prst="rect">
            <a:avLst/>
          </a:prstGeom>
          <a:ln w="0">
            <a:noFill/>
          </a:ln>
        </p:spPr>
      </p:pic>
      <p:pic>
        <p:nvPicPr>
          <p:cNvPr id="45" name="Рисунок 115"/>
          <p:cNvPicPr/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/>
        </p:blipFill>
        <p:spPr>
          <a:xfrm>
            <a:off x="13972680" y="1770840"/>
            <a:ext cx="3599640" cy="1976760"/>
          </a:xfrm>
          <a:prstGeom prst="rect">
            <a:avLst/>
          </a:prstGeom>
          <a:ln w="0">
            <a:noFill/>
          </a:ln>
        </p:spPr>
      </p:pic>
      <p:sp>
        <p:nvSpPr>
          <p:cNvPr id="46" name="TextBox 116"/>
          <p:cNvSpPr/>
          <p:nvPr/>
        </p:nvSpPr>
        <p:spPr>
          <a:xfrm>
            <a:off x="14158080" y="1922400"/>
            <a:ext cx="38232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2400" b="0" strike="noStrike" spc="-1">
                <a:solidFill>
                  <a:schemeClr val="lt1"/>
                </a:solidFill>
                <a:latin typeface="Nunito Sans Bold"/>
                <a:ea typeface="Nunito Sans SemiBold"/>
              </a:rPr>
              <a:t>3</a:t>
            </a:r>
            <a:endParaRPr lang="ru-RU" sz="2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" name="TextBox 117"/>
          <p:cNvSpPr/>
          <p:nvPr/>
        </p:nvSpPr>
        <p:spPr>
          <a:xfrm>
            <a:off x="14314680" y="2278440"/>
            <a:ext cx="3258000" cy="1370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2800" b="0" strike="noStrike" spc="-1">
                <a:solidFill>
                  <a:schemeClr val="dk1"/>
                </a:solidFill>
                <a:latin typeface="Calibri"/>
                <a:ea typeface="Nunito Sans SemiBold"/>
              </a:rPr>
              <a:t>Предобработка </a:t>
            </a:r>
            <a:endParaRPr lang="ru-RU" sz="2800" b="0" strike="noStrike" spc="-1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ru-RU" sz="2800" b="0" strike="noStrike" spc="-1">
                <a:solidFill>
                  <a:schemeClr val="dk1"/>
                </a:solidFill>
                <a:latin typeface="Calibri"/>
                <a:ea typeface="Nunito Sans SemiBold"/>
              </a:rPr>
              <a:t>(Нормализация, ауг-</a:t>
            </a:r>
            <a:endParaRPr lang="ru-RU" sz="2800" b="0" strike="noStrike" spc="-1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ru-RU" sz="2800" b="0" strike="noStrike" spc="-1">
                <a:solidFill>
                  <a:schemeClr val="dk1"/>
                </a:solidFill>
                <a:latin typeface="Calibri"/>
                <a:ea typeface="Nunito Sans SemiBold"/>
              </a:rPr>
              <a:t>ментация)</a:t>
            </a:r>
            <a:endParaRPr lang="ru-RU" sz="2800" b="0" strike="noStrike" spc="-1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8" name="Рисунок 112"/>
          <p:cNvPicPr/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/>
        </p:blipFill>
        <p:spPr>
          <a:xfrm>
            <a:off x="7347240" y="1766160"/>
            <a:ext cx="3599640" cy="1780560"/>
          </a:xfrm>
          <a:prstGeom prst="rect">
            <a:avLst/>
          </a:prstGeom>
          <a:ln w="0">
            <a:noFill/>
          </a:ln>
        </p:spPr>
      </p:pic>
      <p:sp>
        <p:nvSpPr>
          <p:cNvPr id="49" name="TextBox 113"/>
          <p:cNvSpPr/>
          <p:nvPr/>
        </p:nvSpPr>
        <p:spPr>
          <a:xfrm>
            <a:off x="7533000" y="1917360"/>
            <a:ext cx="38232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2400" b="0" strike="noStrike" spc="-1">
                <a:solidFill>
                  <a:schemeClr val="lt1"/>
                </a:solidFill>
                <a:latin typeface="Nunito Sans Bold"/>
                <a:ea typeface="Nunito Sans SemiBold"/>
              </a:rPr>
              <a:t>2</a:t>
            </a:r>
            <a:endParaRPr lang="ru-RU" sz="2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" name="TextBox 114"/>
          <p:cNvSpPr/>
          <p:nvPr/>
        </p:nvSpPr>
        <p:spPr>
          <a:xfrm>
            <a:off x="7760520" y="2372760"/>
            <a:ext cx="2978614" cy="95265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2800" b="0" strike="noStrike" spc="-1" dirty="0">
                <a:solidFill>
                  <a:schemeClr val="dk1"/>
                </a:solidFill>
                <a:latin typeface="Calibri"/>
                <a:ea typeface="Nunito Sans SemiBold"/>
              </a:rPr>
              <a:t>Сбор данных</a:t>
            </a:r>
            <a:endParaRPr lang="ru-RU" sz="2800" b="0" strike="noStrike" spc="-1" dirty="0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ru-RU" sz="2800" b="0" strike="noStrike" spc="-1" dirty="0">
                <a:solidFill>
                  <a:schemeClr val="dk1"/>
                </a:solidFill>
                <a:latin typeface="Calibri"/>
                <a:ea typeface="Nunito Sans SemiBold"/>
              </a:rPr>
              <a:t>(</a:t>
            </a:r>
            <a:r>
              <a:rPr lang="ru-RU" sz="2800" b="0" strike="noStrike" spc="-1" dirty="0" err="1">
                <a:solidFill>
                  <a:schemeClr val="dk1"/>
                </a:solidFill>
                <a:latin typeface="Calibri"/>
                <a:ea typeface="Nunito Sans SemiBold"/>
              </a:rPr>
              <a:t>Kaggle</a:t>
            </a:r>
            <a:r>
              <a:rPr lang="ru-RU" sz="2800" b="0" strike="noStrike" spc="-1" dirty="0">
                <a:solidFill>
                  <a:schemeClr val="dk1"/>
                </a:solidFill>
                <a:latin typeface="Calibri"/>
                <a:ea typeface="Nunito Sans SemiBold"/>
              </a:rPr>
              <a:t> </a:t>
            </a:r>
            <a:r>
              <a:rPr lang="ru-RU" sz="2800" spc="-1" dirty="0">
                <a:solidFill>
                  <a:schemeClr val="dk1"/>
                </a:solidFill>
                <a:latin typeface="Calibri"/>
                <a:ea typeface="Nunito Sans SemiBold"/>
              </a:rPr>
              <a:t>3500</a:t>
            </a:r>
            <a:r>
              <a:rPr lang="ru-RU" sz="2800" b="0" strike="noStrike" spc="-1" dirty="0">
                <a:solidFill>
                  <a:schemeClr val="dk1"/>
                </a:solidFill>
                <a:latin typeface="Calibri"/>
                <a:ea typeface="Nunito Sans SemiBold"/>
              </a:rPr>
              <a:t> фото)</a:t>
            </a:r>
            <a:endParaRPr lang="ru-RU" sz="2800" b="0" strike="noStrike" spc="-1" dirty="0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51" name="Рисунок 108"/>
          <p:cNvPicPr/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/>
        </p:blipFill>
        <p:spPr>
          <a:xfrm>
            <a:off x="714960" y="1770840"/>
            <a:ext cx="3599640" cy="1780560"/>
          </a:xfrm>
          <a:prstGeom prst="rect">
            <a:avLst/>
          </a:prstGeom>
          <a:ln w="0">
            <a:noFill/>
          </a:ln>
        </p:spPr>
      </p:pic>
      <p:sp>
        <p:nvSpPr>
          <p:cNvPr id="53" name="default_name"/>
          <p:cNvSpPr/>
          <p:nvPr/>
        </p:nvSpPr>
        <p:spPr>
          <a:xfrm>
            <a:off x="714240" y="714240"/>
            <a:ext cx="5642280" cy="81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-US" sz="5400" b="0" strike="noStrike" spc="-1">
                <a:solidFill>
                  <a:srgbClr val="FFFFFF"/>
                </a:solidFill>
                <a:latin typeface="Nunito ExtraBold"/>
                <a:ea typeface="Nunito ExtraBold"/>
              </a:rPr>
              <a:t>Этапы работы</a:t>
            </a:r>
            <a:endParaRPr lang="ru-RU" sz="5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54" name="PlaceHolder 1"/>
          <p:cNvSpPr>
            <a:spLocks noGrp="1"/>
          </p:cNvSpPr>
          <p:nvPr>
            <p:ph type="sldNum" idx="9"/>
          </p:nvPr>
        </p:nvSpPr>
        <p:spPr>
          <a:xfrm>
            <a:off x="17465040" y="966996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fld id="{A8E6BC60-CC46-4D75-AD2E-13C4176E7DF3}" type="slidenum">
              <a:rPr lang="en-US" sz="1200" b="0" strike="noStrike" spc="-1">
                <a:solidFill>
                  <a:schemeClr val="dk1"/>
                </a:solidFill>
                <a:latin typeface="Arial"/>
                <a:ea typeface="Arial"/>
              </a:rPr>
              <a:t>4</a:t>
            </a:fld>
            <a:endParaRPr lang="ru-RU" sz="1200" b="0" strike="noStrike" spc="-1">
              <a:solidFill>
                <a:srgbClr val="FFFFFF"/>
              </a:solidFill>
              <a:latin typeface="Times New Roman"/>
            </a:endParaRPr>
          </a:p>
        </p:txBody>
      </p:sp>
      <p:pic>
        <p:nvPicPr>
          <p:cNvPr id="55" name="White_pixel_logoFTC.png" descr="preencoded.png"/>
          <p:cNvPicPr/>
          <p:nvPr/>
        </p:nvPicPr>
        <p:blipFill>
          <a:blip r:embed="rId7"/>
          <a:stretch/>
        </p:blipFill>
        <p:spPr>
          <a:xfrm>
            <a:off x="714240" y="9020160"/>
            <a:ext cx="1542240" cy="551880"/>
          </a:xfrm>
          <a:prstGeom prst="rect">
            <a:avLst/>
          </a:prstGeom>
          <a:ln w="0">
            <a:noFill/>
          </a:ln>
        </p:spPr>
      </p:pic>
      <p:sp>
        <p:nvSpPr>
          <p:cNvPr id="57" name="TextBox 91"/>
          <p:cNvSpPr/>
          <p:nvPr/>
        </p:nvSpPr>
        <p:spPr>
          <a:xfrm>
            <a:off x="900720" y="1922400"/>
            <a:ext cx="38232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en-US" sz="2400" b="0" strike="noStrike" spc="-1">
                <a:solidFill>
                  <a:schemeClr val="lt1"/>
                </a:solidFill>
                <a:latin typeface="Nunito Sans Bold"/>
                <a:ea typeface="Nunito Sans SemiBold"/>
              </a:rPr>
              <a:t>1</a:t>
            </a:r>
            <a:endParaRPr lang="ru-RU" sz="2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59" name="TextBox 128"/>
          <p:cNvSpPr/>
          <p:nvPr/>
        </p:nvSpPr>
        <p:spPr>
          <a:xfrm>
            <a:off x="14494565" y="5374197"/>
            <a:ext cx="2555869" cy="52176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2800" b="0" strike="noStrike" spc="-1" dirty="0">
                <a:solidFill>
                  <a:schemeClr val="dk1"/>
                </a:solidFill>
                <a:latin typeface="Calibri"/>
                <a:ea typeface="Nunito Sans SemiBold"/>
              </a:rPr>
              <a:t>Создание сайта</a:t>
            </a:r>
            <a:endParaRPr lang="ru-RU" sz="2800" b="0" strike="noStrike" spc="-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60" name="TextBox 3"/>
          <p:cNvSpPr/>
          <p:nvPr/>
        </p:nvSpPr>
        <p:spPr>
          <a:xfrm>
            <a:off x="907560" y="2376360"/>
            <a:ext cx="3211920" cy="943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2800" b="0" strike="noStrike" spc="-1">
                <a:solidFill>
                  <a:schemeClr val="dk1"/>
                </a:solidFill>
                <a:latin typeface="Calibri"/>
                <a:ea typeface="Nunito Sans SemiBold"/>
              </a:rPr>
              <a:t>Анализ предметной</a:t>
            </a:r>
            <a:endParaRPr lang="ru-RU" sz="2800" b="0" strike="noStrike" spc="-1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ru-RU" sz="2800" b="0" strike="noStrike" spc="-1">
                <a:solidFill>
                  <a:schemeClr val="dk1"/>
                </a:solidFill>
                <a:latin typeface="Calibri"/>
                <a:ea typeface="Nunito Sans SemiBold"/>
              </a:rPr>
              <a:t>области</a:t>
            </a:r>
            <a:endParaRPr lang="ru-RU" sz="2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" name="TextBox 123"/>
          <p:cNvSpPr/>
          <p:nvPr/>
        </p:nvSpPr>
        <p:spPr>
          <a:xfrm>
            <a:off x="1056060" y="5303520"/>
            <a:ext cx="2900160" cy="943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2800" b="0" strike="noStrike" spc="-1" dirty="0">
                <a:solidFill>
                  <a:schemeClr val="dk1"/>
                </a:solidFill>
                <a:latin typeface="Calibri"/>
                <a:ea typeface="Nunito Sans SemiBold"/>
              </a:rPr>
              <a:t>Обучение модели</a:t>
            </a:r>
            <a:endParaRPr lang="ru-RU" sz="2800" b="0" strike="noStrike" spc="-1" dirty="0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ru-RU" sz="2800" b="0" strike="noStrike" spc="-1" dirty="0">
                <a:solidFill>
                  <a:schemeClr val="dk1"/>
                </a:solidFill>
                <a:latin typeface="Calibri"/>
                <a:ea typeface="Nunito Sans SemiBold"/>
              </a:rPr>
              <a:t> (20 эпох, 3 часа)</a:t>
            </a:r>
            <a:endParaRPr lang="ru-RU" sz="2800" b="0" strike="noStrike" spc="-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37" name="TextBox 120"/>
          <p:cNvSpPr/>
          <p:nvPr/>
        </p:nvSpPr>
        <p:spPr>
          <a:xfrm>
            <a:off x="8008027" y="5313474"/>
            <a:ext cx="2271945" cy="52176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2800" b="0" strike="noStrike" spc="-1" dirty="0">
                <a:solidFill>
                  <a:schemeClr val="dk1"/>
                </a:solidFill>
                <a:latin typeface="Calibri"/>
                <a:ea typeface="Nunito Sans SemiBold"/>
              </a:rPr>
              <a:t>Тестирование</a:t>
            </a:r>
            <a:endParaRPr lang="ru-RU" sz="2800" b="0" strike="noStrike" spc="-1" dirty="0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EEEEEE"/>
            </a:gs>
          </a:gsLst>
          <a:lin ang="135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Рисунок 23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9325080" y="2019240"/>
            <a:ext cx="8247960" cy="6516000"/>
          </a:xfrm>
          <a:prstGeom prst="rect">
            <a:avLst/>
          </a:prstGeom>
          <a:ln w="0">
            <a:noFill/>
          </a:ln>
          <a:effectLst>
            <a:outerShdw blurRad="317520" dist="100805" dir="2700000" rotWithShape="0">
              <a:srgbClr val="000000">
                <a:alpha val="40000"/>
              </a:srgbClr>
            </a:outerShdw>
          </a:effectLst>
        </p:spPr>
      </p:pic>
      <p:pic>
        <p:nvPicPr>
          <p:cNvPr id="62" name="Рисунок 24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714240" y="2019240"/>
            <a:ext cx="8247960" cy="6516000"/>
          </a:xfrm>
          <a:prstGeom prst="rect">
            <a:avLst/>
          </a:prstGeom>
          <a:ln w="0">
            <a:noFill/>
          </a:ln>
          <a:effectLst>
            <a:outerShdw blurRad="317520" dist="100805" dir="2700000" rotWithShape="0">
              <a:srgbClr val="000000">
                <a:alpha val="40000"/>
              </a:srgbClr>
            </a:outerShdw>
          </a:effectLst>
        </p:spPr>
      </p:pic>
      <p:pic>
        <p:nvPicPr>
          <p:cNvPr id="63" name="Black_pixel_logoFTC.png 1" descr="preencoded.png"/>
          <p:cNvPicPr/>
          <p:nvPr/>
        </p:nvPicPr>
        <p:blipFill>
          <a:blip r:embed="rId5"/>
          <a:stretch/>
        </p:blipFill>
        <p:spPr>
          <a:xfrm>
            <a:off x="714240" y="9020160"/>
            <a:ext cx="1542240" cy="551880"/>
          </a:xfrm>
          <a:prstGeom prst="rect">
            <a:avLst/>
          </a:prstGeom>
          <a:ln w="0">
            <a:noFill/>
          </a:ln>
        </p:spPr>
      </p:pic>
      <p:sp>
        <p:nvSpPr>
          <p:cNvPr id="64" name="default_name 2"/>
          <p:cNvSpPr/>
          <p:nvPr/>
        </p:nvSpPr>
        <p:spPr>
          <a:xfrm>
            <a:off x="714240" y="714240"/>
            <a:ext cx="12558600" cy="81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-US" sz="5400" b="0" strike="noStrike" spc="-1">
                <a:solidFill>
                  <a:srgbClr val="000000"/>
                </a:solidFill>
                <a:latin typeface="Nunito ExtraBold"/>
                <a:ea typeface="Nunito ExtraBold"/>
              </a:rPr>
              <a:t>Анализ предметной области</a:t>
            </a:r>
            <a:endParaRPr lang="ru-RU" sz="5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Text 14"/>
          <p:cNvSpPr/>
          <p:nvPr/>
        </p:nvSpPr>
        <p:spPr>
          <a:xfrm>
            <a:off x="1434960" y="2560680"/>
            <a:ext cx="6680520" cy="5001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pos="0" algn="l"/>
              </a:tabLst>
            </a:pPr>
            <a:r>
              <a:rPr lang="en-US" sz="10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Используемые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технологии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:</a:t>
            </a:r>
            <a:endParaRPr lang="ru-RU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234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Python + TensorFlow/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PyTorch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 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для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ИИ</a:t>
            </a:r>
            <a:endParaRPr lang="ru-RU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234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OpenCV 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для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обработки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изображений</a:t>
            </a:r>
            <a:endParaRPr lang="ru-RU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234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Kaggle 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как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источник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данных</a:t>
            </a:r>
            <a:endParaRPr lang="ru-RU" sz="21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pos="0" algn="l"/>
              </a:tabLst>
            </a:pP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Методология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:</a:t>
            </a:r>
            <a:endParaRPr lang="ru-RU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234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Сверточные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нейронные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сети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(CNN)</a:t>
            </a:r>
            <a:endParaRPr lang="ru-RU" sz="21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1"/>
          <p:cNvSpPr>
            <a:spLocks noGrp="1"/>
          </p:cNvSpPr>
          <p:nvPr>
            <p:ph type="sldNum" idx="10"/>
          </p:nvPr>
        </p:nvSpPr>
        <p:spPr>
          <a:xfrm>
            <a:off x="17465040" y="966996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fld id="{8BDADB5C-5241-4996-9F4D-0967EBBE70FC}" type="slidenum">
              <a:rPr lang="en-US" sz="1200" b="0" strike="noStrike" spc="-1">
                <a:solidFill>
                  <a:schemeClr val="dk1"/>
                </a:solidFill>
                <a:latin typeface="Arial"/>
                <a:ea typeface="Arial"/>
              </a:rPr>
              <a:t>5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3" name="Рисунок 2" descr="Изображение выглядит как человек, Человеческое лицо, одежда, неб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6A95EFD-6A99-88A7-FD89-6467E17730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1055" y="3252895"/>
            <a:ext cx="6516009" cy="404869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3E719B"/>
            </a:gs>
            <a:gs pos="100000">
              <a:srgbClr val="286FE5"/>
            </a:gs>
          </a:gsLst>
          <a:lin ang="135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Рисунок 33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111600" y="714240"/>
            <a:ext cx="16735680" cy="10041120"/>
          </a:xfrm>
          <a:prstGeom prst="rect">
            <a:avLst/>
          </a:prstGeom>
          <a:ln w="0">
            <a:noFill/>
          </a:ln>
        </p:spPr>
      </p:pic>
      <p:sp>
        <p:nvSpPr>
          <p:cNvPr id="69" name="default_name 3"/>
          <p:cNvSpPr/>
          <p:nvPr/>
        </p:nvSpPr>
        <p:spPr>
          <a:xfrm>
            <a:off x="810360" y="195097"/>
            <a:ext cx="10084680" cy="81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-US" sz="5400" b="0" strike="noStrike" spc="-1" dirty="0" err="1">
                <a:solidFill>
                  <a:srgbClr val="FFFFFF"/>
                </a:solidFill>
                <a:latin typeface="Nunito ExtraBold"/>
                <a:ea typeface="Nunito ExtraBold"/>
              </a:rPr>
              <a:t>Обучение</a:t>
            </a:r>
            <a:r>
              <a:rPr lang="en-US" sz="5400" b="0" strike="noStrike" spc="-1" dirty="0">
                <a:solidFill>
                  <a:srgbClr val="FFFFFF"/>
                </a:solidFill>
                <a:latin typeface="Nunito ExtraBold"/>
                <a:ea typeface="Nunito ExtraBold"/>
              </a:rPr>
              <a:t> </a:t>
            </a:r>
            <a:r>
              <a:rPr lang="en-US" sz="5400" b="0" strike="noStrike" spc="-1" dirty="0" err="1">
                <a:solidFill>
                  <a:srgbClr val="FFFFFF"/>
                </a:solidFill>
                <a:latin typeface="Nunito ExtraBold"/>
                <a:ea typeface="Nunito ExtraBold"/>
              </a:rPr>
              <a:t>модели</a:t>
            </a:r>
            <a:endParaRPr lang="ru-RU" sz="5400" b="0" strike="noStrike" spc="-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70" name="PlaceHolder 1"/>
          <p:cNvSpPr>
            <a:spLocks noGrp="1"/>
          </p:cNvSpPr>
          <p:nvPr>
            <p:ph type="sldNum" idx="11"/>
          </p:nvPr>
        </p:nvSpPr>
        <p:spPr>
          <a:xfrm>
            <a:off x="17465040" y="966996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fld id="{98309698-602D-46B8-A9E5-C8AA6D8934F7}" type="slidenum">
              <a:rPr lang="en-US" sz="1200" b="0" strike="noStrike" spc="-1">
                <a:solidFill>
                  <a:schemeClr val="dk1"/>
                </a:solidFill>
                <a:latin typeface="Arial"/>
                <a:ea typeface="Arial"/>
              </a:rPr>
              <a:t>6</a:t>
            </a:fld>
            <a:endParaRPr lang="ru-RU" sz="1200" b="0" strike="noStrike" spc="-1">
              <a:solidFill>
                <a:srgbClr val="FFFFFF"/>
              </a:solidFill>
              <a:latin typeface="Times New Roman"/>
            </a:endParaRPr>
          </a:p>
        </p:txBody>
      </p:sp>
      <p:pic>
        <p:nvPicPr>
          <p:cNvPr id="71" name="Рисунок 35"/>
          <p:cNvPicPr/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/>
        </p:blipFill>
        <p:spPr>
          <a:xfrm>
            <a:off x="11625120" y="714240"/>
            <a:ext cx="5952240" cy="8857440"/>
          </a:xfrm>
          <a:prstGeom prst="rect">
            <a:avLst/>
          </a:prstGeom>
          <a:ln w="0">
            <a:noFill/>
          </a:ln>
        </p:spPr>
      </p:pic>
      <p:pic>
        <p:nvPicPr>
          <p:cNvPr id="72" name="Рисунок 36"/>
          <p:cNvPicPr/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/>
        </p:blipFill>
        <p:spPr>
          <a:xfrm>
            <a:off x="14558760" y="8813520"/>
            <a:ext cx="2856960" cy="618480"/>
          </a:xfrm>
          <a:prstGeom prst="rect">
            <a:avLst/>
          </a:prstGeom>
          <a:ln w="0">
            <a:noFill/>
          </a:ln>
        </p:spPr>
      </p:pic>
      <p:pic>
        <p:nvPicPr>
          <p:cNvPr id="73" name="Рисунок 37"/>
          <p:cNvPicPr/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/>
        </p:blipFill>
        <p:spPr>
          <a:xfrm>
            <a:off x="14739840" y="8999280"/>
            <a:ext cx="2494800" cy="246960"/>
          </a:xfrm>
          <a:prstGeom prst="rect">
            <a:avLst/>
          </a:prstGeom>
          <a:ln w="0">
            <a:noFill/>
          </a:ln>
        </p:spPr>
      </p:pic>
      <p:pic>
        <p:nvPicPr>
          <p:cNvPr id="74" name="White_pixel_logoFTC.png 3" descr="preencoded.png"/>
          <p:cNvPicPr/>
          <p:nvPr/>
        </p:nvPicPr>
        <p:blipFill>
          <a:blip r:embed="rId11"/>
          <a:stretch/>
        </p:blipFill>
        <p:spPr>
          <a:xfrm>
            <a:off x="714240" y="9020160"/>
            <a:ext cx="1542240" cy="551880"/>
          </a:xfrm>
          <a:prstGeom prst="rect">
            <a:avLst/>
          </a:prstGeom>
          <a:ln w="0">
            <a:noFill/>
          </a:ln>
        </p:spPr>
      </p:pic>
      <p:pic>
        <p:nvPicPr>
          <p:cNvPr id="3" name="Рисунок 2" descr="Изображение выглядит как диаграмма, линия, снимок экрана, График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5B5CFB44-E76B-B2E5-A3DD-4684E40C9A4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076" y="1225579"/>
            <a:ext cx="9715964" cy="3641621"/>
          </a:xfrm>
          <a:prstGeom prst="rect">
            <a:avLst/>
          </a:prstGeom>
        </p:spPr>
      </p:pic>
      <p:pic>
        <p:nvPicPr>
          <p:cNvPr id="5" name="Рисунок 4" descr="Изображение выглядит как диаграмма, текст, линия, График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7E0E2B6-DE98-F102-F4B5-EDDB179DFB2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076" y="5357660"/>
            <a:ext cx="9745597" cy="36416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EEEEEE"/>
            </a:gs>
          </a:gsLst>
          <a:lin ang="135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4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714240" y="2019240"/>
            <a:ext cx="16688880" cy="6516000"/>
          </a:xfrm>
          <a:prstGeom prst="rect">
            <a:avLst/>
          </a:prstGeom>
          <a:ln w="0">
            <a:noFill/>
          </a:ln>
          <a:effectLst>
            <a:outerShdw blurRad="317520" dist="100805" dir="2700000" rotWithShape="0">
              <a:srgbClr val="000000">
                <a:alpha val="40000"/>
              </a:srgbClr>
            </a:outerShdw>
          </a:effectLst>
        </p:spPr>
      </p:pic>
      <p:pic>
        <p:nvPicPr>
          <p:cNvPr id="84" name="Black_pixel_logoFTC.png 4" descr="preencoded.png"/>
          <p:cNvPicPr/>
          <p:nvPr/>
        </p:nvPicPr>
        <p:blipFill>
          <a:blip r:embed="rId5"/>
          <a:stretch/>
        </p:blipFill>
        <p:spPr>
          <a:xfrm>
            <a:off x="714240" y="9020160"/>
            <a:ext cx="1542240" cy="551880"/>
          </a:xfrm>
          <a:prstGeom prst="rect">
            <a:avLst/>
          </a:prstGeom>
          <a:ln w="0">
            <a:noFill/>
          </a:ln>
        </p:spPr>
      </p:pic>
      <p:sp>
        <p:nvSpPr>
          <p:cNvPr id="85" name="default_name 8"/>
          <p:cNvSpPr/>
          <p:nvPr/>
        </p:nvSpPr>
        <p:spPr>
          <a:xfrm>
            <a:off x="714240" y="714240"/>
            <a:ext cx="16887240" cy="81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-US" sz="5400" b="0" strike="noStrike" spc="-1" dirty="0" err="1">
                <a:solidFill>
                  <a:srgbClr val="000000"/>
                </a:solidFill>
                <a:latin typeface="Nunito ExtraBold"/>
                <a:ea typeface="Nunito ExtraBold"/>
              </a:rPr>
              <a:t>Веб</a:t>
            </a:r>
            <a:r>
              <a:rPr lang="en-US" sz="5400" b="0" strike="noStrike" spc="-1" dirty="0">
                <a:solidFill>
                  <a:srgbClr val="000000"/>
                </a:solidFill>
                <a:latin typeface="Nunito ExtraBold"/>
                <a:ea typeface="Nunito ExtraBold"/>
              </a:rPr>
              <a:t> </a:t>
            </a:r>
            <a:r>
              <a:rPr lang="en-US" sz="5400" b="0" strike="noStrike" spc="-1" dirty="0" err="1">
                <a:solidFill>
                  <a:srgbClr val="000000"/>
                </a:solidFill>
                <a:latin typeface="Nunito ExtraBold"/>
                <a:ea typeface="Nunito ExtraBold"/>
              </a:rPr>
              <a:t>интерфейс</a:t>
            </a:r>
            <a:r>
              <a:rPr lang="en-US" sz="5400" b="0" strike="noStrike" spc="-1" dirty="0">
                <a:solidFill>
                  <a:srgbClr val="000000"/>
                </a:solidFill>
                <a:latin typeface="Nunito ExtraBold"/>
                <a:ea typeface="Nunito ExtraBold"/>
              </a:rPr>
              <a:t> и </a:t>
            </a:r>
            <a:r>
              <a:rPr lang="en-US" sz="5400" b="0" strike="noStrike" spc="-1" dirty="0" err="1">
                <a:solidFill>
                  <a:srgbClr val="000000"/>
                </a:solidFill>
                <a:latin typeface="Nunito ExtraBold"/>
                <a:ea typeface="Nunito ExtraBold"/>
              </a:rPr>
              <a:t>загрузка</a:t>
            </a:r>
            <a:r>
              <a:rPr lang="en-US" sz="5400" b="0" strike="noStrike" spc="-1" dirty="0">
                <a:solidFill>
                  <a:srgbClr val="000000"/>
                </a:solidFill>
                <a:latin typeface="Nunito ExtraBold"/>
                <a:ea typeface="Nunito ExtraBold"/>
              </a:rPr>
              <a:t> </a:t>
            </a:r>
            <a:r>
              <a:rPr lang="ru-RU" sz="5400" b="0" strike="noStrike" spc="-1" dirty="0">
                <a:solidFill>
                  <a:srgbClr val="000000"/>
                </a:solidFill>
                <a:latin typeface="Nunito ExtraBold"/>
                <a:ea typeface="Nunito ExtraBold"/>
              </a:rPr>
              <a:t>фотографий</a:t>
            </a:r>
            <a:endParaRPr lang="ru-RU" sz="5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1"/>
          <p:cNvSpPr>
            <a:spLocks noGrp="1"/>
          </p:cNvSpPr>
          <p:nvPr>
            <p:ph type="sldNum" idx="13"/>
          </p:nvPr>
        </p:nvSpPr>
        <p:spPr>
          <a:xfrm>
            <a:off x="17465040" y="966996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fld id="{EFE34956-0FC5-4F55-8810-C81BCD30CC97}" type="slidenum">
              <a:rPr lang="en-US" sz="1200" b="0" strike="noStrike" spc="-1">
                <a:solidFill>
                  <a:schemeClr val="dk1"/>
                </a:solidFill>
                <a:latin typeface="Arial"/>
                <a:ea typeface="Arial"/>
              </a:rPr>
              <a:t>7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3" name="Рисунок 2" descr="Изображение выглядит как текст, снимок экрана, Операционная система, программное обеспечение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88317B9D-7A15-6347-979B-ACCAB0F7D9A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880" y="2509809"/>
            <a:ext cx="8874218" cy="3555915"/>
          </a:xfrm>
          <a:prstGeom prst="rect">
            <a:avLst/>
          </a:prstGeom>
        </p:spPr>
      </p:pic>
      <p:pic>
        <p:nvPicPr>
          <p:cNvPr id="5" name="Рисунок 4" descr="Изображение выглядит как снимок экрана, одежда, Человеческое лицо, шлем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D77013E2-C01E-6F06-442B-AC8F8E8BDDC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668" y="3645061"/>
            <a:ext cx="9328809" cy="47331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EEEEEE"/>
            </a:gs>
          </a:gsLst>
          <a:lin ang="135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Рисунок 8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9325080" y="2019240"/>
            <a:ext cx="8247960" cy="6516000"/>
          </a:xfrm>
          <a:prstGeom prst="rect">
            <a:avLst/>
          </a:prstGeom>
          <a:ln w="0">
            <a:noFill/>
          </a:ln>
          <a:effectLst>
            <a:outerShdw blurRad="317520" dist="100805" dir="2700000" rotWithShape="0">
              <a:srgbClr val="000000">
                <a:alpha val="40000"/>
              </a:srgbClr>
            </a:outerShdw>
          </a:effectLst>
        </p:spPr>
      </p:pic>
      <p:pic>
        <p:nvPicPr>
          <p:cNvPr id="91" name="Рисунок 9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714240" y="2019240"/>
            <a:ext cx="8247960" cy="6516000"/>
          </a:xfrm>
          <a:prstGeom prst="rect">
            <a:avLst/>
          </a:prstGeom>
          <a:ln w="0">
            <a:noFill/>
          </a:ln>
          <a:effectLst>
            <a:outerShdw blurRad="317520" dist="100805" dir="2700000" rotWithShape="0">
              <a:srgbClr val="000000">
                <a:alpha val="40000"/>
              </a:srgbClr>
            </a:outerShdw>
          </a:effectLst>
        </p:spPr>
      </p:pic>
      <p:pic>
        <p:nvPicPr>
          <p:cNvPr id="92" name="Black_pixel_logoFTC.png 2" descr="preencoded.png"/>
          <p:cNvPicPr/>
          <p:nvPr/>
        </p:nvPicPr>
        <p:blipFill>
          <a:blip r:embed="rId5"/>
          <a:stretch/>
        </p:blipFill>
        <p:spPr>
          <a:xfrm>
            <a:off x="714240" y="9020160"/>
            <a:ext cx="1542240" cy="551880"/>
          </a:xfrm>
          <a:prstGeom prst="rect">
            <a:avLst/>
          </a:prstGeom>
          <a:ln w="0">
            <a:noFill/>
          </a:ln>
        </p:spPr>
      </p:pic>
      <p:sp>
        <p:nvSpPr>
          <p:cNvPr id="93" name="default_name 6"/>
          <p:cNvSpPr/>
          <p:nvPr/>
        </p:nvSpPr>
        <p:spPr>
          <a:xfrm>
            <a:off x="714240" y="714240"/>
            <a:ext cx="12558600" cy="81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-US" sz="5400" b="0" strike="noStrike" spc="-1">
                <a:solidFill>
                  <a:srgbClr val="000000"/>
                </a:solidFill>
                <a:latin typeface="Nunito ExtraBold"/>
                <a:ea typeface="Nunito ExtraBold"/>
              </a:rPr>
              <a:t>Экономическая эффективность</a:t>
            </a:r>
            <a:endParaRPr lang="ru-RU" sz="5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Text 2"/>
          <p:cNvSpPr/>
          <p:nvPr/>
        </p:nvSpPr>
        <p:spPr>
          <a:xfrm>
            <a:off x="1324080" y="2322720"/>
            <a:ext cx="6680520" cy="5001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pos="0" algn="l"/>
              </a:tabLst>
            </a:pP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Затраты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на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разработку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:</a:t>
            </a:r>
            <a:endParaRPr lang="ru-RU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270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0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рублей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(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бесплатные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инструменты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)</a:t>
            </a:r>
            <a:endParaRPr lang="ru-RU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270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Google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Colab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, Python,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открытые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библиотеки</a:t>
            </a:r>
            <a:endParaRPr lang="ru-RU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270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Бесплатный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датасет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с Kaggle</a:t>
            </a:r>
            <a:endParaRPr lang="ru-RU" sz="21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pos="0" algn="l"/>
              </a:tabLst>
            </a:pP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Польза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от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внедрения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:</a:t>
            </a:r>
            <a:endParaRPr lang="ru-RU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288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Экономия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ru-RU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времени для работников охраны труда</a:t>
            </a:r>
            <a:endParaRPr lang="ru-RU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288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ru-RU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Работает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на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обычном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ПК</a:t>
            </a:r>
            <a:endParaRPr lang="ru-RU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288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ru-RU" sz="2100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Н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е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требует</a:t>
            </a:r>
            <a:r>
              <a:rPr lang="en-US" sz="2100" b="0" strike="noStrike" spc="-1" dirty="0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lang="en-US" sz="2100" b="0" strike="noStrike" spc="-1" dirty="0" err="1">
                <a:solidFill>
                  <a:srgbClr val="000000"/>
                </a:solidFill>
                <a:latin typeface="Nunito Sans SemiBold"/>
                <a:ea typeface="Nunito Sans SemiBold"/>
              </a:rPr>
              <a:t>лицензий</a:t>
            </a:r>
            <a:endParaRPr lang="ru-RU" sz="21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1"/>
          <p:cNvSpPr>
            <a:spLocks noGrp="1"/>
          </p:cNvSpPr>
          <p:nvPr>
            <p:ph type="sldNum" idx="14"/>
          </p:nvPr>
        </p:nvSpPr>
        <p:spPr>
          <a:xfrm>
            <a:off x="17465040" y="966996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fld id="{4AAE5744-3930-4903-98ED-74FA6EB5522D}" type="slidenum">
              <a:rPr lang="en-US" sz="1200" b="0" strike="noStrike" spc="-1">
                <a:solidFill>
                  <a:schemeClr val="dk1"/>
                </a:solidFill>
                <a:latin typeface="Arial"/>
                <a:ea typeface="Arial"/>
              </a:rPr>
              <a:t>8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5" name="Рисунок 4" descr="Изображение выглядит как одежда, человек, Человеческое лицо, ошейник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44187C68-0E2E-C74E-3D54-DA3F100FE2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3956" y="2613627"/>
            <a:ext cx="5450208" cy="505974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3E719B"/>
            </a:gs>
            <a:gs pos="100000">
              <a:srgbClr val="286FE5"/>
            </a:gs>
          </a:gsLst>
          <a:lin ang="135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Рисунок 15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9069120" y="1962000"/>
            <a:ext cx="8581320" cy="6361920"/>
          </a:xfrm>
          <a:prstGeom prst="rect">
            <a:avLst/>
          </a:prstGeom>
          <a:ln w="0">
            <a:noFill/>
          </a:ln>
        </p:spPr>
      </p:pic>
      <p:sp>
        <p:nvSpPr>
          <p:cNvPr id="98" name="default_name 4"/>
          <p:cNvSpPr/>
          <p:nvPr/>
        </p:nvSpPr>
        <p:spPr>
          <a:xfrm>
            <a:off x="714240" y="714240"/>
            <a:ext cx="5642280" cy="81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ru-RU" sz="5400" b="1" strike="noStrike" spc="-1">
                <a:solidFill>
                  <a:srgbClr val="FFFFFF"/>
                </a:solidFill>
                <a:latin typeface="Calibri"/>
                <a:ea typeface="DejaVu Sans"/>
              </a:rPr>
              <a:t>Перспективы</a:t>
            </a:r>
            <a:endParaRPr lang="ru-RU" sz="5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99" name="PlaceHolder 1"/>
          <p:cNvSpPr>
            <a:spLocks noGrp="1"/>
          </p:cNvSpPr>
          <p:nvPr>
            <p:ph type="sldNum" idx="15"/>
          </p:nvPr>
        </p:nvSpPr>
        <p:spPr>
          <a:xfrm>
            <a:off x="17465040" y="966996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fld id="{FB41AF13-26F5-4F28-B970-18250AE09A2A}" type="slidenum">
              <a:rPr lang="en-US" sz="1200" b="0" strike="noStrike" spc="-1">
                <a:solidFill>
                  <a:schemeClr val="dk1"/>
                </a:solidFill>
                <a:latin typeface="Arial"/>
                <a:ea typeface="Arial"/>
              </a:rPr>
              <a:t>9</a:t>
            </a:fld>
            <a:endParaRPr lang="ru-RU" sz="1200" b="0" strike="noStrike" spc="-1">
              <a:solidFill>
                <a:srgbClr val="FFFFFF"/>
              </a:solidFill>
              <a:latin typeface="Times New Roman"/>
            </a:endParaRPr>
          </a:p>
        </p:txBody>
      </p:sp>
      <p:pic>
        <p:nvPicPr>
          <p:cNvPr id="100" name="Рисунок 3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55000" y="2052720"/>
            <a:ext cx="7202160" cy="1744920"/>
          </a:xfrm>
          <a:prstGeom prst="rect">
            <a:avLst/>
          </a:prstGeom>
          <a:ln w="0">
            <a:noFill/>
          </a:ln>
          <a:effectLst>
            <a:outerShdw blurRad="317520" dist="12626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01" name="Text 3"/>
          <p:cNvSpPr/>
          <p:nvPr/>
        </p:nvSpPr>
        <p:spPr>
          <a:xfrm>
            <a:off x="1047600" y="2295360"/>
            <a:ext cx="7660080" cy="5454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</a:pPr>
            <a:endParaRPr lang="en-US" sz="3600" b="0" strike="noStrike" spc="-1">
              <a:solidFill>
                <a:schemeClr val="dk1"/>
              </a:solidFill>
              <a:latin typeface="Calibri"/>
              <a:ea typeface="DejaVu Sans"/>
            </a:endParaRPr>
          </a:p>
        </p:txBody>
      </p:sp>
      <p:pic>
        <p:nvPicPr>
          <p:cNvPr id="102" name="White_pixel_logoFTC.png 4" descr="preencoded.png"/>
          <p:cNvPicPr/>
          <p:nvPr/>
        </p:nvPicPr>
        <p:blipFill>
          <a:blip r:embed="rId5"/>
          <a:stretch/>
        </p:blipFill>
        <p:spPr>
          <a:xfrm>
            <a:off x="714240" y="9020160"/>
            <a:ext cx="1542240" cy="551880"/>
          </a:xfrm>
          <a:prstGeom prst="rect">
            <a:avLst/>
          </a:prstGeom>
          <a:ln w="0">
            <a:noFill/>
          </a:ln>
        </p:spPr>
      </p:pic>
      <p:sp>
        <p:nvSpPr>
          <p:cNvPr id="103" name="TextBox 2"/>
          <p:cNvSpPr/>
          <p:nvPr/>
        </p:nvSpPr>
        <p:spPr>
          <a:xfrm>
            <a:off x="1215360" y="2386800"/>
            <a:ext cx="6340680" cy="577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3200" b="0" strike="noStrike" spc="-1" dirty="0">
                <a:solidFill>
                  <a:schemeClr val="dk1"/>
                </a:solidFill>
                <a:latin typeface="Calibri"/>
                <a:ea typeface="DejaVu Sans"/>
              </a:rPr>
              <a:t>Улучшение точности модели</a:t>
            </a:r>
            <a:endParaRPr lang="ru-RU" sz="3200" b="0" strike="noStrike" spc="-1" dirty="0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04" name="Рисунок 6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55000" y="4262760"/>
            <a:ext cx="7202160" cy="1744920"/>
          </a:xfrm>
          <a:prstGeom prst="rect">
            <a:avLst/>
          </a:prstGeom>
          <a:ln w="0">
            <a:noFill/>
          </a:ln>
          <a:effectLst>
            <a:outerShdw blurRad="317520" dist="12626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05" name="TextBox 4"/>
          <p:cNvSpPr/>
          <p:nvPr/>
        </p:nvSpPr>
        <p:spPr>
          <a:xfrm>
            <a:off x="1215360" y="4843080"/>
            <a:ext cx="6508440" cy="58332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3200" b="0" strike="noStrike" spc="-1" dirty="0">
                <a:solidFill>
                  <a:schemeClr val="dk1"/>
                </a:solidFill>
                <a:latin typeface="Calibri"/>
                <a:ea typeface="DejaVu Sans"/>
              </a:rPr>
              <a:t>Обнаружения больших сиз на фото</a:t>
            </a:r>
            <a:endParaRPr lang="ru-RU" sz="3200" b="0" strike="noStrike" spc="-1" dirty="0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06" name="Рисунок 7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55000" y="6496920"/>
            <a:ext cx="7202160" cy="1744920"/>
          </a:xfrm>
          <a:prstGeom prst="rect">
            <a:avLst/>
          </a:prstGeom>
          <a:ln w="0">
            <a:noFill/>
          </a:ln>
          <a:effectLst>
            <a:outerShdw blurRad="317520" dist="12626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07" name="TextBox 5"/>
          <p:cNvSpPr/>
          <p:nvPr/>
        </p:nvSpPr>
        <p:spPr>
          <a:xfrm>
            <a:off x="1215360" y="6999840"/>
            <a:ext cx="5940720" cy="577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3200" b="0" strike="noStrike" spc="-1">
                <a:solidFill>
                  <a:schemeClr val="dk1"/>
                </a:solidFill>
                <a:latin typeface="Calibri"/>
                <a:ea typeface="DejaVu Sans"/>
              </a:rPr>
              <a:t>Веб-интерфейс и интеграция</a:t>
            </a:r>
            <a:endParaRPr lang="ru-RU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8" name="Стрелка: вправо 1"/>
          <p:cNvSpPr/>
          <p:nvPr/>
        </p:nvSpPr>
        <p:spPr>
          <a:xfrm rot="5400000">
            <a:off x="3764880" y="5945760"/>
            <a:ext cx="843480" cy="7048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>
              <a:lumMod val="95000"/>
            </a:schemeClr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109" name="Стрелка: вправо 2"/>
          <p:cNvSpPr/>
          <p:nvPr/>
        </p:nvSpPr>
        <p:spPr>
          <a:xfrm rot="5400000">
            <a:off x="3764880" y="3733200"/>
            <a:ext cx="843480" cy="7048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Calibri"/>
              <a:ea typeface="DejaVu Sans"/>
            </a:endParaRPr>
          </a:p>
        </p:txBody>
      </p:sp>
      <p:pic>
        <p:nvPicPr>
          <p:cNvPr id="110" name="Picture 1" descr="Picture background"/>
          <p:cNvPicPr/>
          <p:nvPr/>
        </p:nvPicPr>
        <p:blipFill>
          <a:blip r:embed="rId6"/>
          <a:stretch/>
        </p:blipFill>
        <p:spPr>
          <a:xfrm>
            <a:off x="9069120" y="2518560"/>
            <a:ext cx="8670960" cy="5065560"/>
          </a:xfrm>
          <a:prstGeom prst="rect">
            <a:avLst/>
          </a:prstGeom>
          <a:ln w="0">
            <a:noFill/>
          </a:ln>
          <a:effectLst>
            <a:softEdge rad="571680"/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264</TotalTime>
  <Words>247</Words>
  <Application>Microsoft Office PowerPoint</Application>
  <PresentationFormat>Произвольный</PresentationFormat>
  <Paragraphs>81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9</vt:i4>
      </vt:variant>
    </vt:vector>
  </HeadingPairs>
  <TitlesOfParts>
    <vt:vector size="20" baseType="lpstr">
      <vt:lpstr>Arial</vt:lpstr>
      <vt:lpstr>Calibri</vt:lpstr>
      <vt:lpstr>Nunito ExtraBold</vt:lpstr>
      <vt:lpstr>Nunito Sans Bold</vt:lpstr>
      <vt:lpstr>Nunito Sans SemiBold</vt:lpstr>
      <vt:lpstr>OpenSymbol</vt:lpstr>
      <vt:lpstr>Symbol</vt:lpstr>
      <vt:lpstr>Times New Roman</vt:lpstr>
      <vt:lpstr>Wingdings</vt:lpstr>
      <vt:lpstr>Office Theme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dc:description/>
  <cp:lastModifiedBy>Динислам Салимов</cp:lastModifiedBy>
  <cp:revision>24</cp:revision>
  <dcterms:created xsi:type="dcterms:W3CDTF">2025-10-16T18:17:35Z</dcterms:created>
  <dcterms:modified xsi:type="dcterms:W3CDTF">2025-12-24T08:06:29Z</dcterms:modified>
  <dc:language>ru-RU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r8>62</vt:r8>
  </property>
  <property fmtid="{D5CDD505-2E9C-101B-9397-08002B2CF9AE}" pid="3" name="PresentationFormat">
    <vt:lpwstr>Произвольный</vt:lpwstr>
  </property>
  <property fmtid="{D5CDD505-2E9C-101B-9397-08002B2CF9AE}" pid="4" name="Slides">
    <vt:r8>62</vt:r8>
  </property>
</Properties>
</file>